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403" r:id="rId3"/>
    <p:sldId id="385" r:id="rId4"/>
    <p:sldId id="276" r:id="rId5"/>
    <p:sldId id="386" r:id="rId6"/>
    <p:sldId id="387" r:id="rId7"/>
    <p:sldId id="388" r:id="rId8"/>
    <p:sldId id="389" r:id="rId9"/>
    <p:sldId id="390" r:id="rId10"/>
    <p:sldId id="391" r:id="rId11"/>
    <p:sldId id="392" r:id="rId12"/>
    <p:sldId id="393" r:id="rId13"/>
    <p:sldId id="394" r:id="rId14"/>
    <p:sldId id="395" r:id="rId15"/>
    <p:sldId id="396" r:id="rId16"/>
    <p:sldId id="397" r:id="rId17"/>
    <p:sldId id="39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01" d="100"/>
          <a:sy n="101" d="100"/>
        </p:scale>
        <p:origin x="42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74D9311-43CC-493B-96D2-98F11CE3AAE8}" type="datetimeFigureOut">
              <a:rPr lang="en-IN" smtClean="0"/>
              <a:t>26-04-2022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3676671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4D9311-43CC-493B-96D2-98F11CE3AAE8}"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40181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74D9311-43CC-493B-96D2-98F11CE3AAE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3441590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74D9311-43CC-493B-96D2-98F11CE3AAE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1560185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4D9311-43CC-493B-96D2-98F11CE3AAE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1460966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74D9311-43CC-493B-96D2-98F11CE3AAE8}" type="datetimeFigureOut">
              <a:rPr lang="en-IN" smtClean="0"/>
              <a:t>26-04-2022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1446276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74D9311-43CC-493B-96D2-98F11CE3AAE8}" type="datetimeFigureOut">
              <a:rPr lang="en-IN" smtClean="0"/>
              <a:t>26-04-2022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1917251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74D9311-43CC-493B-96D2-98F11CE3AAE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98509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74D9311-43CC-493B-96D2-98F11CE3AAE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391536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4D9311-43CC-493B-96D2-98F11CE3AAE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2070772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4D9311-43CC-493B-96D2-98F11CE3AAE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1705853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4D9311-43CC-493B-96D2-98F11CE3AAE8}"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358767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4D9311-43CC-493B-96D2-98F11CE3AAE8}" type="datetimeFigureOut">
              <a:rPr lang="en-IN" smtClean="0"/>
              <a:t>26-04-2022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1152707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4D9311-43CC-493B-96D2-98F11CE3AAE8}" type="datetimeFigureOut">
              <a:rPr lang="en-IN" smtClean="0"/>
              <a:t>26-04-2022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314548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D9311-43CC-493B-96D2-98F11CE3AAE8}" type="datetimeFigureOut">
              <a:rPr lang="en-IN" smtClean="0"/>
              <a:t>26-04-2022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2313574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4D9311-43CC-493B-96D2-98F11CE3AAE8}"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3034983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4D9311-43CC-493B-96D2-98F11CE3AAE8}"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6F0DFF3-9CBF-4A85-82B4-1582969F6AC2}" type="slidenum">
              <a:rPr lang="en-IN" smtClean="0"/>
              <a:t>‹#›</a:t>
            </a:fld>
            <a:endParaRPr lang="en-IN"/>
          </a:p>
        </p:txBody>
      </p:sp>
    </p:spTree>
    <p:extLst>
      <p:ext uri="{BB962C8B-B14F-4D97-AF65-F5344CB8AC3E}">
        <p14:creationId xmlns:p14="http://schemas.microsoft.com/office/powerpoint/2010/main" val="3532883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74D9311-43CC-493B-96D2-98F11CE3AAE8}" type="datetimeFigureOut">
              <a:rPr lang="en-IN" smtClean="0"/>
              <a:t>26-04-2022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6F0DFF3-9CBF-4A85-82B4-1582969F6AC2}" type="slidenum">
              <a:rPr lang="en-IN" smtClean="0"/>
              <a:t>‹#›</a:t>
            </a:fld>
            <a:endParaRPr lang="en-IN"/>
          </a:p>
        </p:txBody>
      </p:sp>
    </p:spTree>
    <p:extLst>
      <p:ext uri="{BB962C8B-B14F-4D97-AF65-F5344CB8AC3E}">
        <p14:creationId xmlns:p14="http://schemas.microsoft.com/office/powerpoint/2010/main" val="5809895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C769DA5-1497-41A5-80C2-C7C3E2C9D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4520" y="2420352"/>
            <a:ext cx="7342961" cy="2017297"/>
          </a:xfrm>
          <a:prstGeom prst="rect">
            <a:avLst/>
          </a:prstGeom>
        </p:spPr>
      </p:pic>
    </p:spTree>
    <p:extLst>
      <p:ext uri="{BB962C8B-B14F-4D97-AF65-F5344CB8AC3E}">
        <p14:creationId xmlns:p14="http://schemas.microsoft.com/office/powerpoint/2010/main" val="1699232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E2FA0C-4C53-422B-B7DD-8488A26DE29D}"/>
              </a:ext>
            </a:extLst>
          </p:cNvPr>
          <p:cNvPicPr>
            <a:picLocks noChangeAspect="1"/>
          </p:cNvPicPr>
          <p:nvPr/>
        </p:nvPicPr>
        <p:blipFill>
          <a:blip r:embed="rId2"/>
          <a:stretch>
            <a:fillRect/>
          </a:stretch>
        </p:blipFill>
        <p:spPr>
          <a:xfrm>
            <a:off x="0" y="2677"/>
            <a:ext cx="12192000" cy="6852646"/>
          </a:xfrm>
          <a:prstGeom prst="rect">
            <a:avLst/>
          </a:prstGeom>
        </p:spPr>
      </p:pic>
    </p:spTree>
    <p:extLst>
      <p:ext uri="{BB962C8B-B14F-4D97-AF65-F5344CB8AC3E}">
        <p14:creationId xmlns:p14="http://schemas.microsoft.com/office/powerpoint/2010/main" val="47826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B7BD5-ECF2-4DBD-9CCA-DDC00566DE89}"/>
              </a:ext>
            </a:extLst>
          </p:cNvPr>
          <p:cNvPicPr>
            <a:picLocks noChangeAspect="1"/>
          </p:cNvPicPr>
          <p:nvPr/>
        </p:nvPicPr>
        <p:blipFill>
          <a:blip r:embed="rId2"/>
          <a:stretch>
            <a:fillRect/>
          </a:stretch>
        </p:blipFill>
        <p:spPr>
          <a:xfrm>
            <a:off x="0" y="2677"/>
            <a:ext cx="12192000" cy="6852646"/>
          </a:xfrm>
          <a:prstGeom prst="rect">
            <a:avLst/>
          </a:prstGeom>
        </p:spPr>
      </p:pic>
    </p:spTree>
    <p:extLst>
      <p:ext uri="{BB962C8B-B14F-4D97-AF65-F5344CB8AC3E}">
        <p14:creationId xmlns:p14="http://schemas.microsoft.com/office/powerpoint/2010/main" val="220666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FBDA6-252D-4B52-AC41-C3963B2639B9}"/>
              </a:ext>
            </a:extLst>
          </p:cNvPr>
          <p:cNvPicPr>
            <a:picLocks noChangeAspect="1"/>
          </p:cNvPicPr>
          <p:nvPr/>
        </p:nvPicPr>
        <p:blipFill>
          <a:blip r:embed="rId2"/>
          <a:stretch>
            <a:fillRect/>
          </a:stretch>
        </p:blipFill>
        <p:spPr>
          <a:xfrm>
            <a:off x="0" y="2677"/>
            <a:ext cx="12192000" cy="6852646"/>
          </a:xfrm>
          <a:prstGeom prst="rect">
            <a:avLst/>
          </a:prstGeom>
        </p:spPr>
      </p:pic>
    </p:spTree>
    <p:extLst>
      <p:ext uri="{BB962C8B-B14F-4D97-AF65-F5344CB8AC3E}">
        <p14:creationId xmlns:p14="http://schemas.microsoft.com/office/powerpoint/2010/main" val="1628319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6DA3E-E2DA-4AFD-A928-9DF8ADCDCD01}"/>
              </a:ext>
            </a:extLst>
          </p:cNvPr>
          <p:cNvPicPr>
            <a:picLocks noChangeAspect="1"/>
          </p:cNvPicPr>
          <p:nvPr/>
        </p:nvPicPr>
        <p:blipFill>
          <a:blip r:embed="rId2"/>
          <a:stretch>
            <a:fillRect/>
          </a:stretch>
        </p:blipFill>
        <p:spPr>
          <a:xfrm>
            <a:off x="0" y="2677"/>
            <a:ext cx="12192000" cy="6852646"/>
          </a:xfrm>
          <a:prstGeom prst="rect">
            <a:avLst/>
          </a:prstGeom>
        </p:spPr>
      </p:pic>
    </p:spTree>
    <p:extLst>
      <p:ext uri="{BB962C8B-B14F-4D97-AF65-F5344CB8AC3E}">
        <p14:creationId xmlns:p14="http://schemas.microsoft.com/office/powerpoint/2010/main" val="412838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5FD9B1-EA00-4747-99DC-EA6420FA6A32}"/>
              </a:ext>
            </a:extLst>
          </p:cNvPr>
          <p:cNvPicPr>
            <a:picLocks noChangeAspect="1"/>
          </p:cNvPicPr>
          <p:nvPr/>
        </p:nvPicPr>
        <p:blipFill>
          <a:blip r:embed="rId2"/>
          <a:stretch>
            <a:fillRect/>
          </a:stretch>
        </p:blipFill>
        <p:spPr>
          <a:xfrm>
            <a:off x="0" y="2677"/>
            <a:ext cx="12192000" cy="6852646"/>
          </a:xfrm>
          <a:prstGeom prst="rect">
            <a:avLst/>
          </a:prstGeom>
        </p:spPr>
      </p:pic>
    </p:spTree>
    <p:extLst>
      <p:ext uri="{BB962C8B-B14F-4D97-AF65-F5344CB8AC3E}">
        <p14:creationId xmlns:p14="http://schemas.microsoft.com/office/powerpoint/2010/main" val="1737284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7405BE-74E2-4DF1-BE19-48E4CB819A56}"/>
              </a:ext>
            </a:extLst>
          </p:cNvPr>
          <p:cNvPicPr>
            <a:picLocks noChangeAspect="1"/>
          </p:cNvPicPr>
          <p:nvPr/>
        </p:nvPicPr>
        <p:blipFill>
          <a:blip r:embed="rId2"/>
          <a:stretch>
            <a:fillRect/>
          </a:stretch>
        </p:blipFill>
        <p:spPr>
          <a:xfrm>
            <a:off x="0" y="2677"/>
            <a:ext cx="12192000" cy="6852646"/>
          </a:xfrm>
          <a:prstGeom prst="rect">
            <a:avLst/>
          </a:prstGeom>
        </p:spPr>
      </p:pic>
    </p:spTree>
    <p:extLst>
      <p:ext uri="{BB962C8B-B14F-4D97-AF65-F5344CB8AC3E}">
        <p14:creationId xmlns:p14="http://schemas.microsoft.com/office/powerpoint/2010/main" val="3825890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11BA5A-A70A-45D3-94E5-C169F8758EDD}"/>
              </a:ext>
            </a:extLst>
          </p:cNvPr>
          <p:cNvPicPr>
            <a:picLocks noChangeAspect="1"/>
          </p:cNvPicPr>
          <p:nvPr/>
        </p:nvPicPr>
        <p:blipFill>
          <a:blip r:embed="rId2"/>
          <a:stretch>
            <a:fillRect/>
          </a:stretch>
        </p:blipFill>
        <p:spPr>
          <a:xfrm>
            <a:off x="0" y="2677"/>
            <a:ext cx="12192000" cy="6852646"/>
          </a:xfrm>
          <a:prstGeom prst="rect">
            <a:avLst/>
          </a:prstGeom>
        </p:spPr>
      </p:pic>
    </p:spTree>
    <p:extLst>
      <p:ext uri="{BB962C8B-B14F-4D97-AF65-F5344CB8AC3E}">
        <p14:creationId xmlns:p14="http://schemas.microsoft.com/office/powerpoint/2010/main" val="101786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2B49A-E908-4164-8FAC-17B13971A3D5}"/>
              </a:ext>
            </a:extLst>
          </p:cNvPr>
          <p:cNvPicPr>
            <a:picLocks noChangeAspect="1"/>
          </p:cNvPicPr>
          <p:nvPr/>
        </p:nvPicPr>
        <p:blipFill>
          <a:blip r:embed="rId2"/>
          <a:stretch>
            <a:fillRect/>
          </a:stretch>
        </p:blipFill>
        <p:spPr>
          <a:xfrm>
            <a:off x="0" y="2677"/>
            <a:ext cx="12192000" cy="6852646"/>
          </a:xfrm>
          <a:prstGeom prst="rect">
            <a:avLst/>
          </a:prstGeom>
        </p:spPr>
      </p:pic>
    </p:spTree>
    <p:extLst>
      <p:ext uri="{BB962C8B-B14F-4D97-AF65-F5344CB8AC3E}">
        <p14:creationId xmlns:p14="http://schemas.microsoft.com/office/powerpoint/2010/main" val="1931611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BE027-E341-4D22-AA3F-D038EE26C5B6}"/>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E256816F-0E6B-4EF5-886B-CF73C8D74ACC}"/>
              </a:ext>
            </a:extLst>
          </p:cNvPr>
          <p:cNvSpPr>
            <a:spLocks noGrp="1"/>
          </p:cNvSpPr>
          <p:nvPr>
            <p:ph idx="1"/>
          </p:nvPr>
        </p:nvSpPr>
        <p:spPr/>
        <p:txBody>
          <a:bodyPr/>
          <a:lstStyle/>
          <a:p>
            <a:r>
              <a:rPr lang="en-US" dirty="0"/>
              <a:t>Unit Testing in Jasmine</a:t>
            </a:r>
          </a:p>
          <a:p>
            <a:r>
              <a:rPr lang="en-US" dirty="0"/>
              <a:t>Jasmine Configuration</a:t>
            </a:r>
          </a:p>
          <a:p>
            <a:r>
              <a:rPr lang="en-US" dirty="0"/>
              <a:t>Unit testing in Angular – </a:t>
            </a:r>
          </a:p>
          <a:p>
            <a:pPr lvl="1"/>
            <a:r>
              <a:rPr lang="en-US" dirty="0"/>
              <a:t>Components, </a:t>
            </a:r>
          </a:p>
          <a:p>
            <a:pPr lvl="1"/>
            <a:r>
              <a:rPr lang="en-US" dirty="0"/>
              <a:t>Pipes and Services</a:t>
            </a:r>
          </a:p>
          <a:p>
            <a:pPr lvl="1"/>
            <a:r>
              <a:rPr lang="en-US" dirty="0"/>
              <a:t>DOM Interactions, </a:t>
            </a:r>
          </a:p>
          <a:p>
            <a:pPr lvl="1"/>
            <a:r>
              <a:rPr lang="en-US" dirty="0"/>
              <a:t>Routing and Code Coverage</a:t>
            </a:r>
            <a:endParaRPr lang="en-IN" dirty="0"/>
          </a:p>
        </p:txBody>
      </p:sp>
    </p:spTree>
    <p:extLst>
      <p:ext uri="{BB962C8B-B14F-4D97-AF65-F5344CB8AC3E}">
        <p14:creationId xmlns:p14="http://schemas.microsoft.com/office/powerpoint/2010/main" val="1926285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B2EC-D4D3-4C4F-9F09-AD57D01DBD0C}"/>
              </a:ext>
            </a:extLst>
          </p:cNvPr>
          <p:cNvSpPr>
            <a:spLocks noGrp="1"/>
          </p:cNvSpPr>
          <p:nvPr>
            <p:ph type="title"/>
          </p:nvPr>
        </p:nvSpPr>
        <p:spPr/>
        <p:txBody>
          <a:bodyPr/>
          <a:lstStyle/>
          <a:p>
            <a:r>
              <a:rPr lang="en-IN" dirty="0"/>
              <a:t>What is Testing?</a:t>
            </a:r>
          </a:p>
        </p:txBody>
      </p:sp>
      <p:sp>
        <p:nvSpPr>
          <p:cNvPr id="3" name="Content Placeholder 2">
            <a:extLst>
              <a:ext uri="{FF2B5EF4-FFF2-40B4-BE49-F238E27FC236}">
                <a16:creationId xmlns:a16="http://schemas.microsoft.com/office/drawing/2014/main" id="{68BAA960-3952-4EBB-8BD4-6A575FB3C24C}"/>
              </a:ext>
            </a:extLst>
          </p:cNvPr>
          <p:cNvSpPr>
            <a:spLocks noGrp="1"/>
          </p:cNvSpPr>
          <p:nvPr>
            <p:ph idx="1"/>
          </p:nvPr>
        </p:nvSpPr>
        <p:spPr>
          <a:xfrm>
            <a:off x="1154954" y="2495372"/>
            <a:ext cx="9501652" cy="4012250"/>
          </a:xfrm>
        </p:spPr>
        <p:txBody>
          <a:bodyPr>
            <a:normAutofit lnSpcReduction="10000"/>
          </a:bodyPr>
          <a:lstStyle/>
          <a:p>
            <a:pPr marL="0" indent="0">
              <a:buNone/>
            </a:pPr>
            <a:r>
              <a:rPr lang="en-US" sz="1400" dirty="0"/>
              <a:t>In order to accomplish a sophisticated testing toolset, you might have to address the following </a:t>
            </a:r>
            <a:r>
              <a:rPr lang="en-US" sz="1400" b="1" dirty="0"/>
              <a:t>test types </a:t>
            </a:r>
            <a:r>
              <a:rPr lang="en-US" sz="1400" dirty="0"/>
              <a:t>for your application.</a:t>
            </a:r>
          </a:p>
          <a:p>
            <a:pPr marL="0" indent="0">
              <a:buNone/>
            </a:pPr>
            <a:r>
              <a:rPr lang="en-US" sz="1400" b="1" dirty="0"/>
              <a:t>Unit Test:</a:t>
            </a:r>
            <a:r>
              <a:rPr lang="en-US" sz="1400" dirty="0"/>
              <a:t> </a:t>
            </a:r>
          </a:p>
          <a:p>
            <a:r>
              <a:rPr lang="en-US" sz="1400" dirty="0"/>
              <a:t>A unit test examines each small piece of your code. You may think of it as testing primitive components in their life cycles. This is often the simplest and least expensive testing option.</a:t>
            </a:r>
          </a:p>
          <a:p>
            <a:endParaRPr lang="en-US" sz="1400" dirty="0"/>
          </a:p>
          <a:p>
            <a:pPr marL="0" indent="0">
              <a:buNone/>
            </a:pPr>
            <a:r>
              <a:rPr lang="en-US" sz="1400" b="1" dirty="0"/>
              <a:t>Integration Test:</a:t>
            </a:r>
            <a:r>
              <a:rPr lang="en-US" sz="1400" dirty="0"/>
              <a:t> </a:t>
            </a:r>
          </a:p>
          <a:p>
            <a:r>
              <a:rPr lang="en-US" sz="1400" dirty="0"/>
              <a:t>If you have lots of composed components, you may want to test how they interact with each other. You can do this by mocking your endpoints as part of an integration test. This can be costlier and more complex than unit testing.</a:t>
            </a:r>
          </a:p>
          <a:p>
            <a:endParaRPr lang="en-US" sz="1400" dirty="0"/>
          </a:p>
          <a:p>
            <a:pPr marL="0" indent="0">
              <a:buNone/>
            </a:pPr>
            <a:r>
              <a:rPr lang="en-US" sz="1400" b="1" dirty="0"/>
              <a:t>End-to-end Test (E2E Test):</a:t>
            </a:r>
            <a:r>
              <a:rPr lang="en-US" sz="1400" dirty="0"/>
              <a:t> </a:t>
            </a:r>
          </a:p>
          <a:p>
            <a:r>
              <a:rPr lang="en-US" sz="1400" dirty="0"/>
              <a:t>When it comes time to test the whole system with real data to see whether everything works as expected, end-to-end testing is your best bet.</a:t>
            </a:r>
          </a:p>
        </p:txBody>
      </p:sp>
    </p:spTree>
    <p:extLst>
      <p:ext uri="{BB962C8B-B14F-4D97-AF65-F5344CB8AC3E}">
        <p14:creationId xmlns:p14="http://schemas.microsoft.com/office/powerpoint/2010/main" val="116632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2A3C-D546-47F3-A6AE-61D7EDD221DC}"/>
              </a:ext>
            </a:extLst>
          </p:cNvPr>
          <p:cNvSpPr>
            <a:spLocks noGrp="1"/>
          </p:cNvSpPr>
          <p:nvPr>
            <p:ph type="title"/>
          </p:nvPr>
        </p:nvSpPr>
        <p:spPr/>
        <p:txBody>
          <a:bodyPr/>
          <a:lstStyle/>
          <a:p>
            <a:r>
              <a:rPr lang="en-IN" dirty="0"/>
              <a:t>Testing Libraries</a:t>
            </a:r>
          </a:p>
        </p:txBody>
      </p:sp>
      <p:sp>
        <p:nvSpPr>
          <p:cNvPr id="3" name="Content Placeholder 2">
            <a:extLst>
              <a:ext uri="{FF2B5EF4-FFF2-40B4-BE49-F238E27FC236}">
                <a16:creationId xmlns:a16="http://schemas.microsoft.com/office/drawing/2014/main" id="{9CDF1720-4067-448D-83DC-1BF0A30C04EB}"/>
              </a:ext>
            </a:extLst>
          </p:cNvPr>
          <p:cNvSpPr>
            <a:spLocks noGrp="1"/>
          </p:cNvSpPr>
          <p:nvPr>
            <p:ph idx="1"/>
          </p:nvPr>
        </p:nvSpPr>
        <p:spPr/>
        <p:txBody>
          <a:bodyPr/>
          <a:lstStyle/>
          <a:p>
            <a:r>
              <a:rPr lang="en-IN" dirty="0"/>
              <a:t>Jest</a:t>
            </a:r>
          </a:p>
          <a:p>
            <a:r>
              <a:rPr lang="en-IN" dirty="0"/>
              <a:t>Jasmine</a:t>
            </a:r>
          </a:p>
          <a:p>
            <a:r>
              <a:rPr lang="en-IN" dirty="0"/>
              <a:t>React-testing-library</a:t>
            </a:r>
          </a:p>
          <a:p>
            <a:r>
              <a:rPr lang="en-IN" dirty="0"/>
              <a:t>Enzyme</a:t>
            </a:r>
          </a:p>
          <a:p>
            <a:r>
              <a:rPr lang="en-IN" dirty="0"/>
              <a:t>Cypress</a:t>
            </a:r>
          </a:p>
          <a:p>
            <a:r>
              <a:rPr lang="en-IN" dirty="0"/>
              <a:t>Puppeteer</a:t>
            </a:r>
          </a:p>
          <a:p>
            <a:r>
              <a:rPr lang="en-IN"/>
              <a:t>Protractor</a:t>
            </a:r>
            <a:endParaRPr lang="en-IN" dirty="0"/>
          </a:p>
          <a:p>
            <a:endParaRPr lang="en-IN" dirty="0"/>
          </a:p>
        </p:txBody>
      </p:sp>
    </p:spTree>
    <p:extLst>
      <p:ext uri="{BB962C8B-B14F-4D97-AF65-F5344CB8AC3E}">
        <p14:creationId xmlns:p14="http://schemas.microsoft.com/office/powerpoint/2010/main" val="3766622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2A3C-D546-47F3-A6AE-61D7EDD221DC}"/>
              </a:ext>
            </a:extLst>
          </p:cNvPr>
          <p:cNvSpPr>
            <a:spLocks noGrp="1"/>
          </p:cNvSpPr>
          <p:nvPr>
            <p:ph type="title"/>
          </p:nvPr>
        </p:nvSpPr>
        <p:spPr/>
        <p:txBody>
          <a:bodyPr/>
          <a:lstStyle/>
          <a:p>
            <a:r>
              <a:rPr lang="en-IN" dirty="0"/>
              <a:t>Jest &amp; Jasmine</a:t>
            </a:r>
          </a:p>
        </p:txBody>
      </p:sp>
      <p:pic>
        <p:nvPicPr>
          <p:cNvPr id="9" name="Picture 8">
            <a:extLst>
              <a:ext uri="{FF2B5EF4-FFF2-40B4-BE49-F238E27FC236}">
                <a16:creationId xmlns:a16="http://schemas.microsoft.com/office/drawing/2014/main" id="{B0406CCC-79E7-45F6-AC08-97E9EFD6C1E9}"/>
              </a:ext>
            </a:extLst>
          </p:cNvPr>
          <p:cNvPicPr>
            <a:picLocks noChangeAspect="1"/>
          </p:cNvPicPr>
          <p:nvPr/>
        </p:nvPicPr>
        <p:blipFill>
          <a:blip r:embed="rId2"/>
          <a:stretch>
            <a:fillRect/>
          </a:stretch>
        </p:blipFill>
        <p:spPr>
          <a:xfrm>
            <a:off x="2821823" y="2282544"/>
            <a:ext cx="6371035" cy="4477179"/>
          </a:xfrm>
          <a:prstGeom prst="rect">
            <a:avLst/>
          </a:prstGeom>
        </p:spPr>
      </p:pic>
    </p:spTree>
    <p:extLst>
      <p:ext uri="{BB962C8B-B14F-4D97-AF65-F5344CB8AC3E}">
        <p14:creationId xmlns:p14="http://schemas.microsoft.com/office/powerpoint/2010/main" val="321452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2A3C-D546-47F3-A6AE-61D7EDD221DC}"/>
              </a:ext>
            </a:extLst>
          </p:cNvPr>
          <p:cNvSpPr>
            <a:spLocks noGrp="1"/>
          </p:cNvSpPr>
          <p:nvPr>
            <p:ph type="title"/>
          </p:nvPr>
        </p:nvSpPr>
        <p:spPr/>
        <p:txBody>
          <a:bodyPr/>
          <a:lstStyle/>
          <a:p>
            <a:r>
              <a:rPr lang="en-IN" dirty="0"/>
              <a:t>React-testing-library vs Enzyme</a:t>
            </a:r>
          </a:p>
        </p:txBody>
      </p:sp>
      <p:pic>
        <p:nvPicPr>
          <p:cNvPr id="5" name="Picture 4">
            <a:extLst>
              <a:ext uri="{FF2B5EF4-FFF2-40B4-BE49-F238E27FC236}">
                <a16:creationId xmlns:a16="http://schemas.microsoft.com/office/drawing/2014/main" id="{4BFF19A7-A3EC-4DAE-AED4-E161A0FACCBC}"/>
              </a:ext>
            </a:extLst>
          </p:cNvPr>
          <p:cNvPicPr>
            <a:picLocks noChangeAspect="1"/>
          </p:cNvPicPr>
          <p:nvPr/>
        </p:nvPicPr>
        <p:blipFill>
          <a:blip r:embed="rId2"/>
          <a:stretch>
            <a:fillRect/>
          </a:stretch>
        </p:blipFill>
        <p:spPr>
          <a:xfrm>
            <a:off x="1291346" y="2551817"/>
            <a:ext cx="9609308" cy="3962194"/>
          </a:xfrm>
          <a:prstGeom prst="rect">
            <a:avLst/>
          </a:prstGeom>
        </p:spPr>
      </p:pic>
    </p:spTree>
    <p:extLst>
      <p:ext uri="{BB962C8B-B14F-4D97-AF65-F5344CB8AC3E}">
        <p14:creationId xmlns:p14="http://schemas.microsoft.com/office/powerpoint/2010/main" val="122470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2A3C-D546-47F3-A6AE-61D7EDD221DC}"/>
              </a:ext>
            </a:extLst>
          </p:cNvPr>
          <p:cNvSpPr>
            <a:spLocks noGrp="1"/>
          </p:cNvSpPr>
          <p:nvPr>
            <p:ph type="title"/>
          </p:nvPr>
        </p:nvSpPr>
        <p:spPr/>
        <p:txBody>
          <a:bodyPr/>
          <a:lstStyle/>
          <a:p>
            <a:r>
              <a:rPr lang="en-IN" dirty="0"/>
              <a:t>Cypress - Puppeteer</a:t>
            </a:r>
          </a:p>
        </p:txBody>
      </p:sp>
      <p:pic>
        <p:nvPicPr>
          <p:cNvPr id="4" name="Picture 3">
            <a:extLst>
              <a:ext uri="{FF2B5EF4-FFF2-40B4-BE49-F238E27FC236}">
                <a16:creationId xmlns:a16="http://schemas.microsoft.com/office/drawing/2014/main" id="{1B7DEA97-1A8B-4AF2-8C05-8606639AFDCF}"/>
              </a:ext>
            </a:extLst>
          </p:cNvPr>
          <p:cNvPicPr>
            <a:picLocks noChangeAspect="1"/>
          </p:cNvPicPr>
          <p:nvPr/>
        </p:nvPicPr>
        <p:blipFill>
          <a:blip r:embed="rId2"/>
          <a:stretch>
            <a:fillRect/>
          </a:stretch>
        </p:blipFill>
        <p:spPr>
          <a:xfrm>
            <a:off x="1907163" y="2744960"/>
            <a:ext cx="8377674" cy="3224830"/>
          </a:xfrm>
          <a:prstGeom prst="rect">
            <a:avLst/>
          </a:prstGeom>
        </p:spPr>
      </p:pic>
    </p:spTree>
    <p:extLst>
      <p:ext uri="{BB962C8B-B14F-4D97-AF65-F5344CB8AC3E}">
        <p14:creationId xmlns:p14="http://schemas.microsoft.com/office/powerpoint/2010/main" val="3834319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B2EC-D4D3-4C4F-9F09-AD57D01DBD0C}"/>
              </a:ext>
            </a:extLst>
          </p:cNvPr>
          <p:cNvSpPr>
            <a:spLocks noGrp="1"/>
          </p:cNvSpPr>
          <p:nvPr>
            <p:ph type="title"/>
          </p:nvPr>
        </p:nvSpPr>
        <p:spPr/>
        <p:txBody>
          <a:bodyPr/>
          <a:lstStyle/>
          <a:p>
            <a:r>
              <a:rPr lang="en-IN" dirty="0"/>
              <a:t>What is JEST?</a:t>
            </a:r>
          </a:p>
        </p:txBody>
      </p:sp>
      <p:sp>
        <p:nvSpPr>
          <p:cNvPr id="3" name="Content Placeholder 2">
            <a:extLst>
              <a:ext uri="{FF2B5EF4-FFF2-40B4-BE49-F238E27FC236}">
                <a16:creationId xmlns:a16="http://schemas.microsoft.com/office/drawing/2014/main" id="{68BAA960-3952-4EBB-8BD4-6A575FB3C24C}"/>
              </a:ext>
            </a:extLst>
          </p:cNvPr>
          <p:cNvSpPr>
            <a:spLocks noGrp="1"/>
          </p:cNvSpPr>
          <p:nvPr>
            <p:ph idx="1"/>
          </p:nvPr>
        </p:nvSpPr>
        <p:spPr>
          <a:xfrm>
            <a:off x="1135802" y="2603500"/>
            <a:ext cx="9920396" cy="3720388"/>
          </a:xfrm>
        </p:spPr>
        <p:txBody>
          <a:bodyPr>
            <a:normAutofit/>
          </a:bodyPr>
          <a:lstStyle/>
          <a:p>
            <a:pPr marL="0" indent="0">
              <a:buNone/>
            </a:pPr>
            <a:r>
              <a:rPr lang="en-US" dirty="0"/>
              <a:t>Jest is a testing framework created and maintained by Facebook. If you build your React application with create-react-app, you can start using Jest with zero config. Just add react-test-renderer and @testing-library/react library to conduct snapshot and DOM testing.</a:t>
            </a:r>
          </a:p>
          <a:p>
            <a:r>
              <a:rPr lang="en-US" dirty="0"/>
              <a:t>Jest is the testing framework used at Facebook to test React components and is adopted by Uber, Airbnb and other teams. </a:t>
            </a:r>
          </a:p>
          <a:p>
            <a:r>
              <a:rPr lang="en-US" dirty="0"/>
              <a:t>The React community, therefore, recommends Jest as the React testing framework of choice. </a:t>
            </a:r>
          </a:p>
          <a:p>
            <a:r>
              <a:rPr lang="en-US" dirty="0"/>
              <a:t>With over 16M downloads a week, Jest is probably the most popular testing framework for React.</a:t>
            </a:r>
          </a:p>
          <a:p>
            <a:endParaRPr lang="en-US" dirty="0"/>
          </a:p>
        </p:txBody>
      </p:sp>
    </p:spTree>
    <p:extLst>
      <p:ext uri="{BB962C8B-B14F-4D97-AF65-F5344CB8AC3E}">
        <p14:creationId xmlns:p14="http://schemas.microsoft.com/office/powerpoint/2010/main" val="250838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B2EC-D4D3-4C4F-9F09-AD57D01DBD0C}"/>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68BAA960-3952-4EBB-8BD4-6A575FB3C24C}"/>
              </a:ext>
            </a:extLst>
          </p:cNvPr>
          <p:cNvSpPr>
            <a:spLocks noGrp="1"/>
          </p:cNvSpPr>
          <p:nvPr>
            <p:ph idx="1"/>
          </p:nvPr>
        </p:nvSpPr>
        <p:spPr>
          <a:xfrm>
            <a:off x="1135802" y="2603500"/>
            <a:ext cx="9920396" cy="3720388"/>
          </a:xfrm>
        </p:spPr>
        <p:txBody>
          <a:bodyPr>
            <a:normAutofit/>
          </a:bodyPr>
          <a:lstStyle/>
          <a:p>
            <a:r>
              <a:rPr lang="en-US" dirty="0"/>
              <a:t>As you can see, each testing method, library, and framework brings its own advantages and shortfalls</a:t>
            </a:r>
          </a:p>
          <a:p>
            <a:r>
              <a:rPr lang="en-US" dirty="0"/>
              <a:t>Depending on the use case and types of data you wish to analyze you can choose framework</a:t>
            </a:r>
          </a:p>
          <a:p>
            <a:r>
              <a:rPr lang="en-US" dirty="0"/>
              <a:t>react-testing-library is the most valuable and logical choice for unit and integration tests.</a:t>
            </a:r>
          </a:p>
          <a:p>
            <a:r>
              <a:rPr lang="en-US" dirty="0"/>
              <a:t>JEST &amp; ENZYME combination meets most features to test  your app as per the community forums</a:t>
            </a:r>
          </a:p>
        </p:txBody>
      </p:sp>
    </p:spTree>
    <p:extLst>
      <p:ext uri="{BB962C8B-B14F-4D97-AF65-F5344CB8AC3E}">
        <p14:creationId xmlns:p14="http://schemas.microsoft.com/office/powerpoint/2010/main" val="23204083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120</TotalTime>
  <Words>362</Words>
  <Application>Microsoft Office PowerPoint</Application>
  <PresentationFormat>Widescreen</PresentationFormat>
  <Paragraphs>39</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Ion Boardroom</vt:lpstr>
      <vt:lpstr>PowerPoint Presentation</vt:lpstr>
      <vt:lpstr>Agenda</vt:lpstr>
      <vt:lpstr>What is Testing?</vt:lpstr>
      <vt:lpstr>Testing Libraries</vt:lpstr>
      <vt:lpstr>Jest &amp; Jasmine</vt:lpstr>
      <vt:lpstr>React-testing-library vs Enzyme</vt:lpstr>
      <vt:lpstr>Cypress - Puppeteer</vt:lpstr>
      <vt:lpstr>What is JEST?</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faculty67</dc:creator>
  <cp:lastModifiedBy>faculty67</cp:lastModifiedBy>
  <cp:revision>14</cp:revision>
  <dcterms:created xsi:type="dcterms:W3CDTF">2022-04-26T06:26:09Z</dcterms:created>
  <dcterms:modified xsi:type="dcterms:W3CDTF">2022-04-26T08:26:26Z</dcterms:modified>
</cp:coreProperties>
</file>